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3" r:id="rId6"/>
    <p:sldId id="262" r:id="rId7"/>
    <p:sldId id="259" r:id="rId8"/>
    <p:sldId id="264" r:id="rId9"/>
    <p:sldId id="260"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12C163-5D05-48B2-BC56-C9347B5D5D01}" type="datetimeFigureOut">
              <a:rPr lang="en-US" smtClean="0"/>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DDF7D-1B3B-422E-9DAC-1219048D1F3F}" type="slidenum">
              <a:rPr lang="en-US" smtClean="0"/>
              <a:t>‹#›</a:t>
            </a:fld>
            <a:endParaRPr lang="en-US"/>
          </a:p>
        </p:txBody>
      </p:sp>
    </p:spTree>
    <p:extLst>
      <p:ext uri="{BB962C8B-B14F-4D97-AF65-F5344CB8AC3E}">
        <p14:creationId xmlns:p14="http://schemas.microsoft.com/office/powerpoint/2010/main" val="1661437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2C163-5D05-48B2-BC56-C9347B5D5D01}" type="datetimeFigureOut">
              <a:rPr lang="en-US" smtClean="0"/>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DDF7D-1B3B-422E-9DAC-1219048D1F3F}" type="slidenum">
              <a:rPr lang="en-US" smtClean="0"/>
              <a:t>‹#›</a:t>
            </a:fld>
            <a:endParaRPr lang="en-US"/>
          </a:p>
        </p:txBody>
      </p:sp>
    </p:spTree>
    <p:extLst>
      <p:ext uri="{BB962C8B-B14F-4D97-AF65-F5344CB8AC3E}">
        <p14:creationId xmlns:p14="http://schemas.microsoft.com/office/powerpoint/2010/main" val="827509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2C163-5D05-48B2-BC56-C9347B5D5D01}" type="datetimeFigureOut">
              <a:rPr lang="en-US" smtClean="0"/>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DDF7D-1B3B-422E-9DAC-1219048D1F3F}" type="slidenum">
              <a:rPr lang="en-US" smtClean="0"/>
              <a:t>‹#›</a:t>
            </a:fld>
            <a:endParaRPr lang="en-US"/>
          </a:p>
        </p:txBody>
      </p:sp>
    </p:spTree>
    <p:extLst>
      <p:ext uri="{BB962C8B-B14F-4D97-AF65-F5344CB8AC3E}">
        <p14:creationId xmlns:p14="http://schemas.microsoft.com/office/powerpoint/2010/main" val="193870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2C163-5D05-48B2-BC56-C9347B5D5D01}" type="datetimeFigureOut">
              <a:rPr lang="en-US" smtClean="0"/>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DDF7D-1B3B-422E-9DAC-1219048D1F3F}" type="slidenum">
              <a:rPr lang="en-US" smtClean="0"/>
              <a:t>‹#›</a:t>
            </a:fld>
            <a:endParaRPr lang="en-US"/>
          </a:p>
        </p:txBody>
      </p:sp>
    </p:spTree>
    <p:extLst>
      <p:ext uri="{BB962C8B-B14F-4D97-AF65-F5344CB8AC3E}">
        <p14:creationId xmlns:p14="http://schemas.microsoft.com/office/powerpoint/2010/main" val="163088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2C163-5D05-48B2-BC56-C9347B5D5D01}" type="datetimeFigureOut">
              <a:rPr lang="en-US" smtClean="0"/>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DDF7D-1B3B-422E-9DAC-1219048D1F3F}" type="slidenum">
              <a:rPr lang="en-US" smtClean="0"/>
              <a:t>‹#›</a:t>
            </a:fld>
            <a:endParaRPr lang="en-US"/>
          </a:p>
        </p:txBody>
      </p:sp>
    </p:spTree>
    <p:extLst>
      <p:ext uri="{BB962C8B-B14F-4D97-AF65-F5344CB8AC3E}">
        <p14:creationId xmlns:p14="http://schemas.microsoft.com/office/powerpoint/2010/main" val="895848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12C163-5D05-48B2-BC56-C9347B5D5D01}" type="datetimeFigureOut">
              <a:rPr lang="en-US" smtClean="0"/>
              <a:t>10/28/2011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DDF7D-1B3B-422E-9DAC-1219048D1F3F}" type="slidenum">
              <a:rPr lang="en-US" smtClean="0"/>
              <a:t>‹#›</a:t>
            </a:fld>
            <a:endParaRPr lang="en-US"/>
          </a:p>
        </p:txBody>
      </p:sp>
    </p:spTree>
    <p:extLst>
      <p:ext uri="{BB962C8B-B14F-4D97-AF65-F5344CB8AC3E}">
        <p14:creationId xmlns:p14="http://schemas.microsoft.com/office/powerpoint/2010/main" val="2043887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12C163-5D05-48B2-BC56-C9347B5D5D01}" type="datetimeFigureOut">
              <a:rPr lang="en-US" smtClean="0"/>
              <a:t>10/28/2011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9DDF7D-1B3B-422E-9DAC-1219048D1F3F}" type="slidenum">
              <a:rPr lang="en-US" smtClean="0"/>
              <a:t>‹#›</a:t>
            </a:fld>
            <a:endParaRPr lang="en-US"/>
          </a:p>
        </p:txBody>
      </p:sp>
    </p:spTree>
    <p:extLst>
      <p:ext uri="{BB962C8B-B14F-4D97-AF65-F5344CB8AC3E}">
        <p14:creationId xmlns:p14="http://schemas.microsoft.com/office/powerpoint/2010/main" val="4075801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12C163-5D05-48B2-BC56-C9347B5D5D01}" type="datetimeFigureOut">
              <a:rPr lang="en-US" smtClean="0"/>
              <a:t>10/28/2011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9DDF7D-1B3B-422E-9DAC-1219048D1F3F}" type="slidenum">
              <a:rPr lang="en-US" smtClean="0"/>
              <a:t>‹#›</a:t>
            </a:fld>
            <a:endParaRPr lang="en-US"/>
          </a:p>
        </p:txBody>
      </p:sp>
    </p:spTree>
    <p:extLst>
      <p:ext uri="{BB962C8B-B14F-4D97-AF65-F5344CB8AC3E}">
        <p14:creationId xmlns:p14="http://schemas.microsoft.com/office/powerpoint/2010/main" val="69779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2C163-5D05-48B2-BC56-C9347B5D5D01}" type="datetimeFigureOut">
              <a:rPr lang="en-US" smtClean="0"/>
              <a:t>10/28/2011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9DDF7D-1B3B-422E-9DAC-1219048D1F3F}" type="slidenum">
              <a:rPr lang="en-US" smtClean="0"/>
              <a:t>‹#›</a:t>
            </a:fld>
            <a:endParaRPr lang="en-US"/>
          </a:p>
        </p:txBody>
      </p:sp>
    </p:spTree>
    <p:extLst>
      <p:ext uri="{BB962C8B-B14F-4D97-AF65-F5344CB8AC3E}">
        <p14:creationId xmlns:p14="http://schemas.microsoft.com/office/powerpoint/2010/main" val="425225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2C163-5D05-48B2-BC56-C9347B5D5D01}" type="datetimeFigureOut">
              <a:rPr lang="en-US" smtClean="0"/>
              <a:t>10/28/2011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DDF7D-1B3B-422E-9DAC-1219048D1F3F}" type="slidenum">
              <a:rPr lang="en-US" smtClean="0"/>
              <a:t>‹#›</a:t>
            </a:fld>
            <a:endParaRPr lang="en-US"/>
          </a:p>
        </p:txBody>
      </p:sp>
    </p:spTree>
    <p:extLst>
      <p:ext uri="{BB962C8B-B14F-4D97-AF65-F5344CB8AC3E}">
        <p14:creationId xmlns:p14="http://schemas.microsoft.com/office/powerpoint/2010/main" val="290346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2C163-5D05-48B2-BC56-C9347B5D5D01}" type="datetimeFigureOut">
              <a:rPr lang="en-US" smtClean="0"/>
              <a:t>10/28/2011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DDF7D-1B3B-422E-9DAC-1219048D1F3F}" type="slidenum">
              <a:rPr lang="en-US" smtClean="0"/>
              <a:t>‹#›</a:t>
            </a:fld>
            <a:endParaRPr lang="en-US"/>
          </a:p>
        </p:txBody>
      </p:sp>
    </p:spTree>
    <p:extLst>
      <p:ext uri="{BB962C8B-B14F-4D97-AF65-F5344CB8AC3E}">
        <p14:creationId xmlns:p14="http://schemas.microsoft.com/office/powerpoint/2010/main" val="17700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2C163-5D05-48B2-BC56-C9347B5D5D01}" type="datetimeFigureOut">
              <a:rPr lang="en-US" smtClean="0"/>
              <a:t>10/28/2011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DDF7D-1B3B-422E-9DAC-1219048D1F3F}" type="slidenum">
              <a:rPr lang="en-US" smtClean="0"/>
              <a:t>‹#›</a:t>
            </a:fld>
            <a:endParaRPr lang="en-US"/>
          </a:p>
        </p:txBody>
      </p:sp>
    </p:spTree>
    <p:extLst>
      <p:ext uri="{BB962C8B-B14F-4D97-AF65-F5344CB8AC3E}">
        <p14:creationId xmlns:p14="http://schemas.microsoft.com/office/powerpoint/2010/main" val="4222428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8000">
              <a:srgbClr val="FF0000"/>
            </a:gs>
            <a:gs pos="97000">
              <a:srgbClr val="FF8200"/>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latin typeface="Papyrus" pitchFamily="66" charset="0"/>
              </a:rPr>
              <a:t>Ageing in the Middle East </a:t>
            </a:r>
            <a:endParaRPr lang="en-US" sz="4800" b="1" dirty="0">
              <a:latin typeface="Papyrus" pitchFamily="66" charset="0"/>
            </a:endParaRPr>
          </a:p>
        </p:txBody>
      </p:sp>
      <p:sp>
        <p:nvSpPr>
          <p:cNvPr id="3" name="Subtitle 2"/>
          <p:cNvSpPr>
            <a:spLocks noGrp="1"/>
          </p:cNvSpPr>
          <p:nvPr>
            <p:ph type="subTitle" idx="1"/>
          </p:nvPr>
        </p:nvSpPr>
        <p:spPr/>
        <p:txBody>
          <a:bodyPr>
            <a:normAutofit/>
          </a:bodyPr>
          <a:lstStyle/>
          <a:p>
            <a:r>
              <a:rPr lang="en-US" sz="2800" i="1" dirty="0" smtClean="0">
                <a:latin typeface="Aparajita" pitchFamily="34" charset="0"/>
                <a:cs typeface="Aparajita" pitchFamily="34" charset="0"/>
              </a:rPr>
              <a:t>By: Gabrielle Baker </a:t>
            </a:r>
            <a:endParaRPr lang="en-US" sz="2800" i="1" dirty="0">
              <a:latin typeface="Aparajita" pitchFamily="34" charset="0"/>
              <a:cs typeface="Aparajita" pitchFamily="34" charset="0"/>
            </a:endParaRPr>
          </a:p>
        </p:txBody>
      </p:sp>
    </p:spTree>
    <p:extLst>
      <p:ext uri="{BB962C8B-B14F-4D97-AF65-F5344CB8AC3E}">
        <p14:creationId xmlns:p14="http://schemas.microsoft.com/office/powerpoint/2010/main" val="3003627399"/>
      </p:ext>
    </p:extLst>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saturation sat="200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600200" y="1219200"/>
            <a:ext cx="6152481" cy="3962400"/>
          </a:xfrm>
        </p:spPr>
      </p:pic>
    </p:spTree>
    <p:extLst>
      <p:ext uri="{BB962C8B-B14F-4D97-AF65-F5344CB8AC3E}">
        <p14:creationId xmlns:p14="http://schemas.microsoft.com/office/powerpoint/2010/main" val="148218091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pyrus" pitchFamily="66" charset="0"/>
              </a:rPr>
              <a:t>The Issue of Ageing </a:t>
            </a:r>
            <a:endParaRPr lang="en-US" b="1" dirty="0">
              <a:latin typeface="Papyrus" pitchFamily="66" charset="0"/>
            </a:endParaRPr>
          </a:p>
        </p:txBody>
      </p:sp>
      <p:sp>
        <p:nvSpPr>
          <p:cNvPr id="3" name="Content Placeholder 2"/>
          <p:cNvSpPr>
            <a:spLocks noGrp="1"/>
          </p:cNvSpPr>
          <p:nvPr>
            <p:ph idx="1"/>
          </p:nvPr>
        </p:nvSpPr>
        <p:spPr/>
        <p:txBody>
          <a:bodyPr>
            <a:normAutofit/>
          </a:bodyPr>
          <a:lstStyle/>
          <a:p>
            <a:r>
              <a:rPr lang="en-US" sz="2400" dirty="0" smtClean="0">
                <a:latin typeface="Nyala" pitchFamily="2" charset="0"/>
              </a:rPr>
              <a:t>Ageing populations are increasing at an alarming rate each year. Ageing becomes an issue when the median age of a country rises. This is either caused by a rising life expectancy or declining birth rate. Many countries across the globe are facing the struggle to support these demographic changes, which adds up quickly with the need for health care and social security costs. </a:t>
            </a:r>
          </a:p>
          <a:p>
            <a:r>
              <a:rPr lang="en-US" sz="2400" dirty="0" smtClean="0">
                <a:latin typeface="Nyala" pitchFamily="2" charset="0"/>
              </a:rPr>
              <a:t>The well-being of these elderly populations is also a concern, with many needing care because they are mentally/physically ill, or in some cases illiterate. </a:t>
            </a:r>
            <a:endParaRPr lang="en-US" sz="2400" dirty="0">
              <a:latin typeface="Nyala" pitchFamily="2" charset="0"/>
            </a:endParaRPr>
          </a:p>
        </p:txBody>
      </p:sp>
    </p:spTree>
    <p:extLst>
      <p:ext uri="{BB962C8B-B14F-4D97-AF65-F5344CB8AC3E}">
        <p14:creationId xmlns:p14="http://schemas.microsoft.com/office/powerpoint/2010/main" val="12045236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duotone>
              <a:prstClr val="black"/>
              <a:schemeClr val="accent5">
                <a:tint val="45000"/>
                <a:satMod val="400000"/>
              </a:schemeClr>
            </a:duotone>
            <a:extLst>
              <a:ext uri="{BEBA8EAE-BF5A-486C-A8C5-ECC9F3942E4B}">
                <a14:imgProps xmlns:a14="http://schemas.microsoft.com/office/drawing/2010/main">
                  <a14:imgLayer r:embed="rId3">
                    <a14:imgEffect>
                      <a14:colorTemperature colorTemp="88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endParaRPr lang="en-US" dirty="0"/>
          </a:p>
        </p:txBody>
      </p:sp>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066800" y="749545"/>
            <a:ext cx="7010400" cy="4971011"/>
          </a:xfrm>
        </p:spPr>
      </p:pic>
    </p:spTree>
    <p:extLst>
      <p:ext uri="{BB962C8B-B14F-4D97-AF65-F5344CB8AC3E}">
        <p14:creationId xmlns:p14="http://schemas.microsoft.com/office/powerpoint/2010/main" val="19114445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pyrus" pitchFamily="66" charset="0"/>
              </a:rPr>
              <a:t>What’s Happening Now</a:t>
            </a:r>
            <a:endParaRPr lang="en-US" b="1" dirty="0">
              <a:latin typeface="Papyrus" pitchFamily="66" charset="0"/>
            </a:endParaRPr>
          </a:p>
        </p:txBody>
      </p:sp>
      <p:sp>
        <p:nvSpPr>
          <p:cNvPr id="3" name="Content Placeholder 2"/>
          <p:cNvSpPr>
            <a:spLocks noGrp="1"/>
          </p:cNvSpPr>
          <p:nvPr>
            <p:ph idx="1"/>
          </p:nvPr>
        </p:nvSpPr>
        <p:spPr/>
        <p:txBody>
          <a:bodyPr>
            <a:normAutofit/>
          </a:bodyPr>
          <a:lstStyle/>
          <a:p>
            <a:r>
              <a:rPr lang="en-US" sz="2000" dirty="0">
                <a:latin typeface="Nyala" pitchFamily="2" charset="0"/>
              </a:rPr>
              <a:t>As time goes on, the population of the Middle East and North Africa are rapidly changing.  This presents a demographic challenge, as the region faces having to support more of the elderly with more health </a:t>
            </a:r>
            <a:r>
              <a:rPr lang="en-US" sz="2000" dirty="0" smtClean="0">
                <a:latin typeface="Nyala" pitchFamily="2" charset="0"/>
              </a:rPr>
              <a:t>care.</a:t>
            </a:r>
          </a:p>
          <a:p>
            <a:r>
              <a:rPr lang="en-US" sz="2000" dirty="0" smtClean="0">
                <a:latin typeface="Nyala" pitchFamily="2" charset="0"/>
              </a:rPr>
              <a:t>It </a:t>
            </a:r>
            <a:r>
              <a:rPr lang="en-US" sz="2000" dirty="0">
                <a:latin typeface="Nyala" pitchFamily="2" charset="0"/>
              </a:rPr>
              <a:t>is expected that Egypt’s elderly population of over 60 years of age will increase from 4.3 million in 2000 to 23.7 million in 2050. Even more frightening, in Saudi Arabia, the elderly population will spike from 1 million in 2000 to 7.7 million by 2050</a:t>
            </a:r>
            <a:r>
              <a:rPr lang="en-US" sz="2000" dirty="0" smtClean="0">
                <a:latin typeface="Nyala" pitchFamily="2" charset="0"/>
              </a:rPr>
              <a:t>.</a:t>
            </a:r>
          </a:p>
          <a:p>
            <a:r>
              <a:rPr lang="en-US" sz="2000" dirty="0">
                <a:latin typeface="Nyala" pitchFamily="2" charset="0"/>
              </a:rPr>
              <a:t>A study by UNESCO was conducted in the Palestinian territory. After surveys were completed by elderly women of the population, results indicated that 60% were illiterate, 58.7% had cardiovascular problems, and only a mere 17.9% had social security. This is not good, considering the fact that 75% of the elderly women never had received paid work.  </a:t>
            </a:r>
          </a:p>
          <a:p>
            <a:endParaRPr lang="en-US" sz="2000" dirty="0">
              <a:latin typeface="Nyala" pitchFamily="2" charset="0"/>
            </a:endParaRPr>
          </a:p>
        </p:txBody>
      </p:sp>
    </p:spTree>
    <p:extLst>
      <p:ext uri="{BB962C8B-B14F-4D97-AF65-F5344CB8AC3E}">
        <p14:creationId xmlns:p14="http://schemas.microsoft.com/office/powerpoint/2010/main" val="6118088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39000">
              <a:srgbClr val="5E9EFF"/>
            </a:gs>
            <a:gs pos="58000">
              <a:srgbClr val="85C2FF"/>
            </a:gs>
            <a:gs pos="82000">
              <a:srgbClr val="C4D6EB"/>
            </a:gs>
            <a:gs pos="98000">
              <a:srgbClr val="FFEBFA"/>
            </a:gs>
          </a:gsLst>
          <a:lin ang="81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00200" y="1143000"/>
            <a:ext cx="6324600" cy="4182861"/>
          </a:xfrm>
        </p:spPr>
      </p:pic>
    </p:spTree>
    <p:extLst>
      <p:ext uri="{BB962C8B-B14F-4D97-AF65-F5344CB8AC3E}">
        <p14:creationId xmlns:p14="http://schemas.microsoft.com/office/powerpoint/2010/main" val="267158527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dobe Song Std L" pitchFamily="18" charset="-128"/>
                <a:ea typeface="Adobe Song Std L" pitchFamily="18" charset="-128"/>
              </a:rPr>
              <a:t>Nursing home in Japan</a:t>
            </a:r>
            <a:endParaRPr lang="en-US" sz="3200" b="1" dirty="0">
              <a:latin typeface="Adobe Song Std L" pitchFamily="18" charset="-128"/>
              <a:ea typeface="Adobe Song Std L" pitchFamily="18" charset="-128"/>
            </a:endParaRPr>
          </a:p>
        </p:txBody>
      </p:sp>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676400" y="1371600"/>
            <a:ext cx="5925085" cy="3962401"/>
          </a:xfrm>
        </p:spPr>
      </p:pic>
    </p:spTree>
    <p:extLst>
      <p:ext uri="{BB962C8B-B14F-4D97-AF65-F5344CB8AC3E}">
        <p14:creationId xmlns:p14="http://schemas.microsoft.com/office/powerpoint/2010/main" val="26187387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27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pyrus" pitchFamily="66" charset="0"/>
              </a:rPr>
              <a:t>UN Involvement</a:t>
            </a:r>
            <a:endParaRPr lang="en-US" b="1" dirty="0">
              <a:latin typeface="Papyrus" pitchFamily="66" charset="0"/>
            </a:endParaRPr>
          </a:p>
        </p:txBody>
      </p:sp>
      <p:sp>
        <p:nvSpPr>
          <p:cNvPr id="3" name="Content Placeholder 2"/>
          <p:cNvSpPr>
            <a:spLocks noGrp="1"/>
          </p:cNvSpPr>
          <p:nvPr>
            <p:ph idx="1"/>
          </p:nvPr>
        </p:nvSpPr>
        <p:spPr/>
        <p:txBody>
          <a:bodyPr>
            <a:normAutofit/>
          </a:bodyPr>
          <a:lstStyle/>
          <a:p>
            <a:r>
              <a:rPr lang="en-US" sz="2400" dirty="0" smtClean="0">
                <a:latin typeface="Nyala" pitchFamily="2" charset="0"/>
              </a:rPr>
              <a:t>As the UN studies and follows countries’ ageing populations (which are most prevalent in Europe and Asia), they have deemed 18 countries as “demographic outliers”. </a:t>
            </a:r>
          </a:p>
          <a:p>
            <a:r>
              <a:rPr lang="en-US" sz="2400" dirty="0" smtClean="0">
                <a:latin typeface="Nyala" pitchFamily="2" charset="0"/>
              </a:rPr>
              <a:t>In the entire human recorded history, the UN has observed that the aged population has never been so large as it currently is. </a:t>
            </a:r>
          </a:p>
          <a:p>
            <a:r>
              <a:rPr lang="en-US" sz="2400" dirty="0" smtClean="0">
                <a:latin typeface="Nyala" pitchFamily="2" charset="0"/>
              </a:rPr>
              <a:t>It is quite difficult to keep up with the issue, as each country has its own trends and pace of change. </a:t>
            </a:r>
            <a:endParaRPr lang="en-US" sz="2400" dirty="0">
              <a:latin typeface="Nyala" pitchFamily="2" charset="0"/>
            </a:endParaRPr>
          </a:p>
        </p:txBody>
      </p:sp>
    </p:spTree>
    <p:extLst>
      <p:ext uri="{BB962C8B-B14F-4D97-AF65-F5344CB8AC3E}">
        <p14:creationId xmlns:p14="http://schemas.microsoft.com/office/powerpoint/2010/main" val="95416747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duotone>
              <a:prstClr val="black"/>
              <a:schemeClr val="accent3">
                <a:tint val="45000"/>
                <a:satMod val="400000"/>
              </a:schemeClr>
            </a:duotone>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5000" y="1371600"/>
            <a:ext cx="5489696" cy="3733800"/>
          </a:xfrm>
        </p:spPr>
      </p:pic>
    </p:spTree>
    <p:extLst>
      <p:ext uri="{BB962C8B-B14F-4D97-AF65-F5344CB8AC3E}">
        <p14:creationId xmlns:p14="http://schemas.microsoft.com/office/powerpoint/2010/main" val="26150261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pyrus" pitchFamily="66" charset="0"/>
              </a:rPr>
              <a:t>What is being Done?</a:t>
            </a:r>
            <a:endParaRPr lang="en-US" b="1" dirty="0">
              <a:latin typeface="Papyrus" pitchFamily="66" charset="0"/>
            </a:endParaRPr>
          </a:p>
        </p:txBody>
      </p:sp>
      <p:sp>
        <p:nvSpPr>
          <p:cNvPr id="3" name="Content Placeholder 2"/>
          <p:cNvSpPr>
            <a:spLocks noGrp="1"/>
          </p:cNvSpPr>
          <p:nvPr>
            <p:ph idx="1"/>
          </p:nvPr>
        </p:nvSpPr>
        <p:spPr/>
        <p:txBody>
          <a:bodyPr/>
          <a:lstStyle/>
          <a:p>
            <a:r>
              <a:rPr lang="en-US" sz="2400" dirty="0" smtClean="0">
                <a:latin typeface="Nyala" pitchFamily="2" charset="0"/>
              </a:rPr>
              <a:t>The ratio for the young taking care of the old has now greatly increased. </a:t>
            </a:r>
          </a:p>
          <a:p>
            <a:r>
              <a:rPr lang="en-US" sz="2400" dirty="0" smtClean="0">
                <a:latin typeface="Nyala" pitchFamily="2" charset="0"/>
              </a:rPr>
              <a:t>With the global ageing population at an all time high, this presents many implications for every human on the planet. It will begin to be much harder to support everyone. </a:t>
            </a:r>
          </a:p>
          <a:p>
            <a:r>
              <a:rPr lang="en-US" sz="2400" dirty="0" smtClean="0">
                <a:latin typeface="Nyala" pitchFamily="2" charset="0"/>
              </a:rPr>
              <a:t>More services such as in-home health care and nursing have gained patients. </a:t>
            </a:r>
          </a:p>
          <a:p>
            <a:endParaRPr lang="en-US" dirty="0"/>
          </a:p>
        </p:txBody>
      </p:sp>
    </p:spTree>
    <p:extLst>
      <p:ext uri="{BB962C8B-B14F-4D97-AF65-F5344CB8AC3E}">
        <p14:creationId xmlns:p14="http://schemas.microsoft.com/office/powerpoint/2010/main" val="41797767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418</Words>
  <Application>Microsoft Office PowerPoint</Application>
  <PresentationFormat>On-screen Show (4:3)</PresentationFormat>
  <Paragraphs>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Ageing in the Middle East </vt:lpstr>
      <vt:lpstr>The Issue of Ageing </vt:lpstr>
      <vt:lpstr>PowerPoint Presentation</vt:lpstr>
      <vt:lpstr>What’s Happening Now</vt:lpstr>
      <vt:lpstr>PowerPoint Presentation</vt:lpstr>
      <vt:lpstr>Nursing home in Japan</vt:lpstr>
      <vt:lpstr>UN Involvement</vt:lpstr>
      <vt:lpstr>PowerPoint Presentation</vt:lpstr>
      <vt:lpstr>What is being Done?</vt:lpstr>
      <vt:lpstr>PowerPoint Presentation</vt:lpstr>
    </vt:vector>
  </TitlesOfParts>
  <Company>Boone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Ageing in the Middle East</dc:title>
  <dc:creator>Baker, Gabrielle</dc:creator>
  <cp:lastModifiedBy>Baker, Gabrielle</cp:lastModifiedBy>
  <cp:revision>10</cp:revision>
  <dcterms:created xsi:type="dcterms:W3CDTF">2011-10-27T11:58:39Z</dcterms:created>
  <dcterms:modified xsi:type="dcterms:W3CDTF">2011-10-28T12:50:22Z</dcterms:modified>
</cp:coreProperties>
</file>